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84" r:id="rId4"/>
    <p:sldId id="258" r:id="rId5"/>
    <p:sldId id="260" r:id="rId6"/>
    <p:sldId id="268" r:id="rId7"/>
    <p:sldId id="277" r:id="rId8"/>
    <p:sldId id="278" r:id="rId9"/>
    <p:sldId id="279" r:id="rId10"/>
    <p:sldId id="269" r:id="rId11"/>
    <p:sldId id="280" r:id="rId12"/>
    <p:sldId id="281" r:id="rId13"/>
    <p:sldId id="282" r:id="rId14"/>
    <p:sldId id="283" r:id="rId15"/>
    <p:sldId id="272" r:id="rId16"/>
    <p:sldId id="286" r:id="rId17"/>
    <p:sldId id="285" r:id="rId18"/>
    <p:sldId id="266" r:id="rId19"/>
  </p:sldIdLst>
  <p:sldSz cx="9144000" cy="5143500" type="screen16x9"/>
  <p:notesSz cx="6858000" cy="9144000"/>
  <p:embeddedFontLst>
    <p:embeddedFont>
      <p:font typeface="Average" panose="020B0604020202020204" charset="0"/>
      <p:regular r:id="rId21"/>
    </p:embeddedFont>
    <p:embeddedFont>
      <p:font typeface="Lato" panose="020B0604020202020204" charset="0"/>
      <p:regular r:id="rId22"/>
      <p:bold r:id="rId23"/>
      <p:italic r:id="rId24"/>
      <p:boldItalic r:id="rId25"/>
    </p:embeddedFont>
    <p:embeddedFont>
      <p:font typeface="Montserrat"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7" d="100"/>
          <a:sy n="107" d="100"/>
        </p:scale>
        <p:origin x="77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f8799739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f8799739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4751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5480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f87997393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f87997393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raniumcadoo/CS-355-Final-Presentation"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hyperlink" Target="https://venus.cs.qc.cuny.edu/~jada1750/Final/index.html" TargetMode="External"/><Relationship Id="rId4" Type="http://schemas.openxmlformats.org/officeDocument/2006/relationships/hyperlink" Target="https://venus.cs.qc.cuny.edu/~jada1750/Final/profile.html?danielhunterjacobs@gmail.com" TargetMode="Externa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slide" Target="slide1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17"/>
          <p:cNvSpPr txBox="1">
            <a:spLocks noGrp="1"/>
          </p:cNvSpPr>
          <p:nvPr>
            <p:ph type="subTitle" idx="1"/>
          </p:nvPr>
        </p:nvSpPr>
        <p:spPr>
          <a:xfrm>
            <a:off x="7293934" y="3924925"/>
            <a:ext cx="1260715"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By: </a:t>
            </a:r>
            <a:r>
              <a:rPr lang="en-GB" sz="1600" dirty="0"/>
              <a:t>Group</a:t>
            </a:r>
            <a:r>
              <a:rPr lang="en-GB" dirty="0"/>
              <a:t> 1</a:t>
            </a:r>
            <a:endParaRPr dirty="0"/>
          </a:p>
        </p:txBody>
      </p:sp>
      <p:pic>
        <p:nvPicPr>
          <p:cNvPr id="3" name="Picture 2">
            <a:extLst>
              <a:ext uri="{FF2B5EF4-FFF2-40B4-BE49-F238E27FC236}">
                <a16:creationId xmlns:a16="http://schemas.microsoft.com/office/drawing/2014/main" id="{90E2F33B-A53F-4610-9A65-97F337D079C1}"/>
              </a:ext>
            </a:extLst>
          </p:cNvPr>
          <p:cNvPicPr>
            <a:picLocks noChangeAspect="1"/>
          </p:cNvPicPr>
          <p:nvPr/>
        </p:nvPicPr>
        <p:blipFill>
          <a:blip r:embed="rId3"/>
          <a:stretch>
            <a:fillRect/>
          </a:stretch>
        </p:blipFill>
        <p:spPr>
          <a:xfrm>
            <a:off x="3536057" y="1192166"/>
            <a:ext cx="3886400" cy="18161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30"/>
          <p:cNvSpPr txBox="1">
            <a:spLocks noGrp="1"/>
          </p:cNvSpPr>
          <p:nvPr>
            <p:ph type="title" idx="2"/>
          </p:nvPr>
        </p:nvSpPr>
        <p:spPr>
          <a:xfrm>
            <a:off x="1297500" y="459490"/>
            <a:ext cx="3356686" cy="510900"/>
          </a:xfrm>
          <a:prstGeom prst="rect">
            <a:avLst/>
          </a:prstGeom>
        </p:spPr>
        <p:txBody>
          <a:bodyPr spcFirstLastPara="1" wrap="square" lIns="91425" tIns="91425" rIns="91425" bIns="91425" anchor="t" anchorCtr="0">
            <a:noAutofit/>
          </a:bodyPr>
          <a:lstStyle/>
          <a:p>
            <a:r>
              <a:rPr lang="en-US" sz="2400" dirty="0">
                <a:solidFill>
                  <a:schemeClr val="accent5"/>
                </a:solidFill>
              </a:rPr>
              <a:t>Front End - Sign Out</a:t>
            </a:r>
          </a:p>
        </p:txBody>
      </p:sp>
      <p:sp>
        <p:nvSpPr>
          <p:cNvPr id="559" name="Google Shape;559;p30"/>
          <p:cNvSpPr txBox="1">
            <a:spLocks noGrp="1"/>
          </p:cNvSpPr>
          <p:nvPr>
            <p:ph type="title"/>
          </p:nvPr>
        </p:nvSpPr>
        <p:spPr>
          <a:xfrm>
            <a:off x="702850" y="1708619"/>
            <a:ext cx="3264350" cy="14709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GB" sz="1100" dirty="0"/>
              <a:t>Once logged in the GroceryBuddy app you can easily log out at anytime. Click the Profile button at the top right of the home screen  to see the sign out option. Click sign out to log out of your account to the log in screen.</a:t>
            </a:r>
            <a:endParaRPr sz="1100" dirty="0"/>
          </a:p>
        </p:txBody>
      </p:sp>
      <p:grpSp>
        <p:nvGrpSpPr>
          <p:cNvPr id="16" name="Google Shape;648;p35">
            <a:extLst>
              <a:ext uri="{FF2B5EF4-FFF2-40B4-BE49-F238E27FC236}">
                <a16:creationId xmlns:a16="http://schemas.microsoft.com/office/drawing/2014/main" id="{6E6CC706-A10C-4C04-BBD7-A7F03D2D7E46}"/>
              </a:ext>
            </a:extLst>
          </p:cNvPr>
          <p:cNvGrpSpPr/>
          <p:nvPr/>
        </p:nvGrpSpPr>
        <p:grpSpPr>
          <a:xfrm rot="16200000">
            <a:off x="5702519" y="1141146"/>
            <a:ext cx="2115815" cy="3361448"/>
            <a:chOff x="-5144606" y="890490"/>
            <a:chExt cx="2115815" cy="3361448"/>
          </a:xfrm>
        </p:grpSpPr>
        <p:sp>
          <p:nvSpPr>
            <p:cNvPr id="17" name="Google Shape;649;p35">
              <a:extLst>
                <a:ext uri="{FF2B5EF4-FFF2-40B4-BE49-F238E27FC236}">
                  <a16:creationId xmlns:a16="http://schemas.microsoft.com/office/drawing/2014/main" id="{BB8B0323-712C-41BD-9D39-FBAD3E021746}"/>
                </a:ext>
              </a:extLst>
            </p:cNvPr>
            <p:cNvSpPr/>
            <p:nvPr/>
          </p:nvSpPr>
          <p:spPr>
            <a:xfrm rot="10800000">
              <a:off x="-4844756" y="3132037"/>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50;p35">
              <a:extLst>
                <a:ext uri="{FF2B5EF4-FFF2-40B4-BE49-F238E27FC236}">
                  <a16:creationId xmlns:a16="http://schemas.microsoft.com/office/drawing/2014/main" id="{4BABA252-639E-47B3-B1D6-BF7186DDD007}"/>
                </a:ext>
              </a:extLst>
            </p:cNvPr>
            <p:cNvSpPr/>
            <p:nvPr/>
          </p:nvSpPr>
          <p:spPr>
            <a:xfrm rot="5400000">
              <a:off x="-4709156" y="3323872"/>
              <a:ext cx="623700" cy="894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51;p35">
              <a:extLst>
                <a:ext uri="{FF2B5EF4-FFF2-40B4-BE49-F238E27FC236}">
                  <a16:creationId xmlns:a16="http://schemas.microsoft.com/office/drawing/2014/main" id="{09CAB082-002B-4D84-A83D-8FFCD1A5E8D3}"/>
                </a:ext>
              </a:extLst>
            </p:cNvPr>
            <p:cNvSpPr/>
            <p:nvPr/>
          </p:nvSpPr>
          <p:spPr>
            <a:xfrm>
              <a:off x="-4844756" y="890490"/>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652;p35">
              <a:extLst>
                <a:ext uri="{FF2B5EF4-FFF2-40B4-BE49-F238E27FC236}">
                  <a16:creationId xmlns:a16="http://schemas.microsoft.com/office/drawing/2014/main" id="{5B01B314-1716-4DF2-9FA6-A07697F36608}"/>
                </a:ext>
              </a:extLst>
            </p:cNvPr>
            <p:cNvSpPr/>
            <p:nvPr/>
          </p:nvSpPr>
          <p:spPr>
            <a:xfrm>
              <a:off x="-5144606" y="1591975"/>
              <a:ext cx="2002800" cy="2215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653;p35">
              <a:extLst>
                <a:ext uri="{FF2B5EF4-FFF2-40B4-BE49-F238E27FC236}">
                  <a16:creationId xmlns:a16="http://schemas.microsoft.com/office/drawing/2014/main" id="{635A7836-AD0E-42C2-B47C-F273D730DA99}"/>
                </a:ext>
              </a:extLst>
            </p:cNvPr>
            <p:cNvSpPr/>
            <p:nvPr/>
          </p:nvSpPr>
          <p:spPr>
            <a:xfrm>
              <a:off x="-3257390" y="2509293"/>
              <a:ext cx="228600" cy="2289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654;p35">
              <a:extLst>
                <a:ext uri="{FF2B5EF4-FFF2-40B4-BE49-F238E27FC236}">
                  <a16:creationId xmlns:a16="http://schemas.microsoft.com/office/drawing/2014/main" id="{9F28F19B-97B3-4938-BADB-07DD27D99ECD}"/>
                </a:ext>
              </a:extLst>
            </p:cNvPr>
            <p:cNvSpPr/>
            <p:nvPr/>
          </p:nvSpPr>
          <p:spPr>
            <a:xfrm>
              <a:off x="-5144606" y="1493958"/>
              <a:ext cx="2002800" cy="22782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 name="Picture 7">
            <a:extLst>
              <a:ext uri="{FF2B5EF4-FFF2-40B4-BE49-F238E27FC236}">
                <a16:creationId xmlns:a16="http://schemas.microsoft.com/office/drawing/2014/main" id="{77B344B7-CF3F-4AD5-9D11-3F59EC2006A3}"/>
              </a:ext>
            </a:extLst>
          </p:cNvPr>
          <p:cNvPicPr>
            <a:picLocks noChangeAspect="1"/>
          </p:cNvPicPr>
          <p:nvPr/>
        </p:nvPicPr>
        <p:blipFill>
          <a:blip r:embed="rId3"/>
          <a:stretch>
            <a:fillRect/>
          </a:stretch>
        </p:blipFill>
        <p:spPr>
          <a:xfrm>
            <a:off x="5683171" y="1876976"/>
            <a:ext cx="2278200" cy="20028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9DE0-2301-46D9-95D2-4ED6219BC3D0}"/>
              </a:ext>
            </a:extLst>
          </p:cNvPr>
          <p:cNvSpPr>
            <a:spLocks noGrp="1"/>
          </p:cNvSpPr>
          <p:nvPr>
            <p:ph type="title"/>
          </p:nvPr>
        </p:nvSpPr>
        <p:spPr>
          <a:xfrm>
            <a:off x="674050" y="3542087"/>
            <a:ext cx="7872350" cy="1470900"/>
          </a:xfrm>
        </p:spPr>
        <p:txBody>
          <a:bodyPr/>
          <a:lstStyle/>
          <a:p>
            <a:pPr algn="just"/>
            <a:r>
              <a:rPr lang="en-US" dirty="0">
                <a:solidFill>
                  <a:schemeClr val="tx1"/>
                </a:solidFill>
              </a:rPr>
              <a:t>We used bootstrap to develop the front end of the app. This allowed us to get a smooth front end done quickly without too much trouble. The most challenging part was designing the days with their lists. </a:t>
            </a:r>
          </a:p>
        </p:txBody>
      </p:sp>
      <p:sp>
        <p:nvSpPr>
          <p:cNvPr id="3" name="Title 2">
            <a:extLst>
              <a:ext uri="{FF2B5EF4-FFF2-40B4-BE49-F238E27FC236}">
                <a16:creationId xmlns:a16="http://schemas.microsoft.com/office/drawing/2014/main" id="{760EE99B-0A9F-42BF-B0C5-C7CACA3D64E3}"/>
              </a:ext>
            </a:extLst>
          </p:cNvPr>
          <p:cNvSpPr>
            <a:spLocks noGrp="1"/>
          </p:cNvSpPr>
          <p:nvPr>
            <p:ph type="title" idx="2"/>
          </p:nvPr>
        </p:nvSpPr>
        <p:spPr/>
        <p:txBody>
          <a:bodyPr/>
          <a:lstStyle/>
          <a:p>
            <a:r>
              <a:rPr lang="en-US" sz="2400" dirty="0">
                <a:solidFill>
                  <a:schemeClr val="accent5"/>
                </a:solidFill>
              </a:rPr>
              <a:t>Front End - Code</a:t>
            </a:r>
          </a:p>
        </p:txBody>
      </p:sp>
      <p:pic>
        <p:nvPicPr>
          <p:cNvPr id="5" name="Picture 4">
            <a:extLst>
              <a:ext uri="{FF2B5EF4-FFF2-40B4-BE49-F238E27FC236}">
                <a16:creationId xmlns:a16="http://schemas.microsoft.com/office/drawing/2014/main" id="{4142E12E-EFED-47F1-82E7-4E9CE787253D}"/>
              </a:ext>
            </a:extLst>
          </p:cNvPr>
          <p:cNvPicPr>
            <a:picLocks noChangeAspect="1"/>
          </p:cNvPicPr>
          <p:nvPr/>
        </p:nvPicPr>
        <p:blipFill>
          <a:blip r:embed="rId2"/>
          <a:stretch>
            <a:fillRect/>
          </a:stretch>
        </p:blipFill>
        <p:spPr>
          <a:xfrm>
            <a:off x="2969318" y="1005614"/>
            <a:ext cx="3281814" cy="2536473"/>
          </a:xfrm>
          <a:prstGeom prst="rect">
            <a:avLst/>
          </a:prstGeom>
        </p:spPr>
      </p:pic>
      <p:pic>
        <p:nvPicPr>
          <p:cNvPr id="7" name="Picture 6">
            <a:extLst>
              <a:ext uri="{FF2B5EF4-FFF2-40B4-BE49-F238E27FC236}">
                <a16:creationId xmlns:a16="http://schemas.microsoft.com/office/drawing/2014/main" id="{425C43E4-D336-4E3E-B574-72E2175E068E}"/>
              </a:ext>
            </a:extLst>
          </p:cNvPr>
          <p:cNvPicPr>
            <a:picLocks noChangeAspect="1"/>
          </p:cNvPicPr>
          <p:nvPr/>
        </p:nvPicPr>
        <p:blipFill>
          <a:blip r:embed="rId3"/>
          <a:stretch>
            <a:fillRect/>
          </a:stretch>
        </p:blipFill>
        <p:spPr>
          <a:xfrm>
            <a:off x="3102893" y="1111025"/>
            <a:ext cx="3014663" cy="1608967"/>
          </a:xfrm>
          <a:prstGeom prst="rect">
            <a:avLst/>
          </a:prstGeom>
          <a:ln>
            <a:solidFill>
              <a:schemeClr val="bg1">
                <a:lumMod val="75000"/>
              </a:schemeClr>
            </a:solidFill>
          </a:ln>
        </p:spPr>
      </p:pic>
    </p:spTree>
    <p:extLst>
      <p:ext uri="{BB962C8B-B14F-4D97-AF65-F5344CB8AC3E}">
        <p14:creationId xmlns:p14="http://schemas.microsoft.com/office/powerpoint/2010/main" val="314565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1297500" y="393750"/>
            <a:ext cx="3798900" cy="542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Back End</a:t>
            </a:r>
            <a:endParaRPr dirty="0">
              <a:solidFill>
                <a:schemeClr val="accent5"/>
              </a:solidFill>
            </a:endParaRPr>
          </a:p>
        </p:txBody>
      </p:sp>
      <p:sp>
        <p:nvSpPr>
          <p:cNvPr id="272" name="Google Shape;272;p22"/>
          <p:cNvSpPr txBox="1">
            <a:spLocks noGrp="1"/>
          </p:cNvSpPr>
          <p:nvPr>
            <p:ph type="body" idx="1"/>
          </p:nvPr>
        </p:nvSpPr>
        <p:spPr>
          <a:xfrm>
            <a:off x="612000" y="1828800"/>
            <a:ext cx="4536000" cy="2431500"/>
          </a:xfrm>
          <a:prstGeom prst="rect">
            <a:avLst/>
          </a:prstGeom>
        </p:spPr>
        <p:txBody>
          <a:bodyPr spcFirstLastPara="1" wrap="square" lIns="91425" tIns="91425" rIns="91425" bIns="91425" anchor="t" anchorCtr="0">
            <a:noAutofit/>
          </a:bodyPr>
          <a:lstStyle/>
          <a:p>
            <a:pPr marL="0" indent="0" algn="just">
              <a:lnSpc>
                <a:spcPct val="150000"/>
              </a:lnSpc>
              <a:buNone/>
            </a:pPr>
            <a:r>
              <a:rPr lang="en-GB" sz="1200" dirty="0">
                <a:solidFill>
                  <a:schemeClr val="bg1"/>
                </a:solidFill>
                <a:latin typeface="Montserrat" panose="020B0604020202020204" charset="0"/>
              </a:rPr>
              <a:t>Our back end experts </a:t>
            </a:r>
            <a:r>
              <a:rPr lang="en-GB" sz="1200" dirty="0">
                <a:solidFill>
                  <a:schemeClr val="bg1"/>
                </a:solidFill>
                <a:uFill>
                  <a:noFill/>
                </a:uFill>
                <a:latin typeface="Montserrat"/>
                <a:ea typeface="Montserrat"/>
                <a:cs typeface="Montserrat"/>
                <a:sym typeface="Montserrat"/>
              </a:rPr>
              <a:t>Daniel Jacobs</a:t>
            </a:r>
            <a:r>
              <a:rPr lang="en-US" sz="1200" dirty="0">
                <a:solidFill>
                  <a:schemeClr val="bg1"/>
                </a:solidFill>
                <a:uFill>
                  <a:noFill/>
                </a:uFill>
                <a:latin typeface="Montserrat"/>
                <a:ea typeface="Montserrat"/>
                <a:cs typeface="Montserrat"/>
                <a:sym typeface="Montserrat"/>
              </a:rPr>
              <a:t> along with </a:t>
            </a:r>
            <a:r>
              <a:rPr lang="en-GB" sz="1200" dirty="0">
                <a:solidFill>
                  <a:schemeClr val="bg1"/>
                </a:solidFill>
                <a:uFill>
                  <a:noFill/>
                </a:uFill>
                <a:latin typeface="Montserrat"/>
                <a:ea typeface="Montserrat"/>
                <a:cs typeface="Montserrat"/>
                <a:sym typeface="Montserrat"/>
              </a:rPr>
              <a:t>Sumaiya Tabassum</a:t>
            </a:r>
            <a:r>
              <a:rPr lang="en-US" sz="1200" dirty="0">
                <a:solidFill>
                  <a:schemeClr val="bg1"/>
                </a:solidFill>
                <a:uFill>
                  <a:noFill/>
                </a:uFill>
                <a:latin typeface="Montserrat"/>
                <a:ea typeface="Montserrat"/>
                <a:cs typeface="Montserrat"/>
                <a:sym typeface="Montserrat"/>
              </a:rPr>
              <a:t> </a:t>
            </a:r>
            <a:r>
              <a:rPr lang="en-US" sz="1200" dirty="0">
                <a:solidFill>
                  <a:schemeClr val="bg1"/>
                </a:solidFill>
                <a:uFill>
                  <a:noFill/>
                </a:uFill>
                <a:latin typeface="Montserrat" panose="020B0604020202020204" charset="0"/>
                <a:ea typeface="Montserrat"/>
                <a:cs typeface="Montserrat"/>
                <a:sym typeface="Montserrat"/>
              </a:rPr>
              <a:t>and </a:t>
            </a:r>
            <a:r>
              <a:rPr lang="en-GB" sz="1200" dirty="0">
                <a:solidFill>
                  <a:schemeClr val="bg1"/>
                </a:solidFill>
                <a:uFill>
                  <a:noFill/>
                </a:uFill>
                <a:latin typeface="Montserrat"/>
                <a:ea typeface="Montserrat"/>
                <a:cs typeface="Montserrat"/>
                <a:sym typeface="Montserrat"/>
              </a:rPr>
              <a:t>Dan Huynh</a:t>
            </a:r>
            <a:r>
              <a:rPr lang="en-US" sz="1200" dirty="0">
                <a:solidFill>
                  <a:schemeClr val="bg1"/>
                </a:solidFill>
                <a:uFill>
                  <a:noFill/>
                </a:uFill>
                <a:latin typeface="Montserrat" panose="020B0604020202020204" charset="0"/>
                <a:ea typeface="Montserrat"/>
                <a:cs typeface="Montserrat"/>
                <a:sym typeface="Montserrat"/>
              </a:rPr>
              <a:t> </a:t>
            </a:r>
            <a:r>
              <a:rPr lang="en-GB" sz="1200" dirty="0">
                <a:solidFill>
                  <a:schemeClr val="bg1"/>
                </a:solidFill>
                <a:latin typeface="Montserrat" panose="020B0604020202020204" charset="0"/>
              </a:rPr>
              <a:t>worked towards creating the a functionality of the database, internet hosting and email aspects of the app. They made it possible for the users to use the app on mobile or desktop. This is while letting you actually see the lowest prices available for certain items they look up in GroceryBuddy and the store they are from. </a:t>
            </a:r>
          </a:p>
        </p:txBody>
      </p:sp>
      <p:pic>
        <p:nvPicPr>
          <p:cNvPr id="273" name="Google Shape;273;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4" name="Google Shape;274;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5" name="Google Shape;275;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6" name="Google Shape;276;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235814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9DE0-2301-46D9-95D2-4ED6219BC3D0}"/>
              </a:ext>
            </a:extLst>
          </p:cNvPr>
          <p:cNvSpPr>
            <a:spLocks noGrp="1"/>
          </p:cNvSpPr>
          <p:nvPr>
            <p:ph type="title"/>
          </p:nvPr>
        </p:nvSpPr>
        <p:spPr>
          <a:xfrm>
            <a:off x="674050" y="3542087"/>
            <a:ext cx="7872350" cy="1470900"/>
          </a:xfrm>
        </p:spPr>
        <p:txBody>
          <a:bodyPr/>
          <a:lstStyle/>
          <a:p>
            <a:pPr marL="285750" indent="-285750">
              <a:buFont typeface="Arial" panose="020B0604020202020204" pitchFamily="34" charset="0"/>
              <a:buChar char="•"/>
            </a:pPr>
            <a:r>
              <a:rPr lang="en-US" dirty="0">
                <a:solidFill>
                  <a:schemeClr val="tx1"/>
                </a:solidFill>
              </a:rPr>
              <a:t>We used primarily php and </a:t>
            </a:r>
            <a:r>
              <a:rPr lang="en-US" dirty="0" err="1">
                <a:solidFill>
                  <a:schemeClr val="tx1"/>
                </a:solidFill>
              </a:rPr>
              <a:t>mysql</a:t>
            </a:r>
            <a:r>
              <a:rPr lang="en-US" dirty="0">
                <a:solidFill>
                  <a:schemeClr val="tx1"/>
                </a:solidFill>
              </a:rPr>
              <a:t> to develop the back end of our app. For this stage of development, matching functionality to the designs of the front end was the biggest challenge.</a:t>
            </a:r>
          </a:p>
        </p:txBody>
      </p:sp>
      <p:sp>
        <p:nvSpPr>
          <p:cNvPr id="3" name="Title 2">
            <a:extLst>
              <a:ext uri="{FF2B5EF4-FFF2-40B4-BE49-F238E27FC236}">
                <a16:creationId xmlns:a16="http://schemas.microsoft.com/office/drawing/2014/main" id="{760EE99B-0A9F-42BF-B0C5-C7CACA3D64E3}"/>
              </a:ext>
            </a:extLst>
          </p:cNvPr>
          <p:cNvSpPr>
            <a:spLocks noGrp="1"/>
          </p:cNvSpPr>
          <p:nvPr>
            <p:ph type="title" idx="2"/>
          </p:nvPr>
        </p:nvSpPr>
        <p:spPr/>
        <p:txBody>
          <a:bodyPr/>
          <a:lstStyle/>
          <a:p>
            <a:r>
              <a:rPr lang="en-US" sz="2400" dirty="0">
                <a:solidFill>
                  <a:schemeClr val="accent5"/>
                </a:solidFill>
              </a:rPr>
              <a:t>Back End - Code</a:t>
            </a:r>
          </a:p>
        </p:txBody>
      </p:sp>
      <p:pic>
        <p:nvPicPr>
          <p:cNvPr id="5" name="Picture 4">
            <a:extLst>
              <a:ext uri="{FF2B5EF4-FFF2-40B4-BE49-F238E27FC236}">
                <a16:creationId xmlns:a16="http://schemas.microsoft.com/office/drawing/2014/main" id="{4142E12E-EFED-47F1-82E7-4E9CE787253D}"/>
              </a:ext>
            </a:extLst>
          </p:cNvPr>
          <p:cNvPicPr>
            <a:picLocks noChangeAspect="1"/>
          </p:cNvPicPr>
          <p:nvPr/>
        </p:nvPicPr>
        <p:blipFill>
          <a:blip r:embed="rId2"/>
          <a:stretch>
            <a:fillRect/>
          </a:stretch>
        </p:blipFill>
        <p:spPr>
          <a:xfrm>
            <a:off x="2969318" y="970390"/>
            <a:ext cx="3281814" cy="2536473"/>
          </a:xfrm>
          <a:prstGeom prst="rect">
            <a:avLst/>
          </a:prstGeom>
        </p:spPr>
      </p:pic>
      <p:pic>
        <p:nvPicPr>
          <p:cNvPr id="7" name="Picture 6">
            <a:extLst>
              <a:ext uri="{FF2B5EF4-FFF2-40B4-BE49-F238E27FC236}">
                <a16:creationId xmlns:a16="http://schemas.microsoft.com/office/drawing/2014/main" id="{85AEEFB6-5756-4AC2-9804-348FF09A0BF4}"/>
              </a:ext>
            </a:extLst>
          </p:cNvPr>
          <p:cNvPicPr>
            <a:picLocks noChangeAspect="1"/>
          </p:cNvPicPr>
          <p:nvPr/>
        </p:nvPicPr>
        <p:blipFill>
          <a:blip r:embed="rId3"/>
          <a:stretch>
            <a:fillRect/>
          </a:stretch>
        </p:blipFill>
        <p:spPr>
          <a:xfrm>
            <a:off x="3094624" y="1101600"/>
            <a:ext cx="3031201" cy="1656000"/>
          </a:xfrm>
          <a:prstGeom prst="rect">
            <a:avLst/>
          </a:prstGeom>
          <a:ln>
            <a:solidFill>
              <a:schemeClr val="bg1">
                <a:lumMod val="75000"/>
              </a:schemeClr>
            </a:solidFill>
          </a:ln>
        </p:spPr>
      </p:pic>
    </p:spTree>
    <p:extLst>
      <p:ext uri="{BB962C8B-B14F-4D97-AF65-F5344CB8AC3E}">
        <p14:creationId xmlns:p14="http://schemas.microsoft.com/office/powerpoint/2010/main" val="2786448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1297500" y="393750"/>
            <a:ext cx="6536100" cy="542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QA/Requirement Specifier &amp; Tech Writer </a:t>
            </a:r>
            <a:endParaRPr dirty="0">
              <a:solidFill>
                <a:schemeClr val="accent5"/>
              </a:solidFill>
            </a:endParaRPr>
          </a:p>
        </p:txBody>
      </p:sp>
      <p:sp>
        <p:nvSpPr>
          <p:cNvPr id="272" name="Google Shape;272;p22"/>
          <p:cNvSpPr txBox="1">
            <a:spLocks noGrp="1"/>
          </p:cNvSpPr>
          <p:nvPr>
            <p:ph type="body" idx="1"/>
          </p:nvPr>
        </p:nvSpPr>
        <p:spPr>
          <a:xfrm>
            <a:off x="612000" y="1828800"/>
            <a:ext cx="4536000" cy="2815510"/>
          </a:xfrm>
          <a:prstGeom prst="rect">
            <a:avLst/>
          </a:prstGeom>
        </p:spPr>
        <p:txBody>
          <a:bodyPr spcFirstLastPara="1" wrap="square" lIns="91425" tIns="91425" rIns="91425" bIns="91425" anchor="t" anchorCtr="0">
            <a:noAutofit/>
          </a:bodyPr>
          <a:lstStyle/>
          <a:p>
            <a:pPr marL="0" indent="0" algn="just">
              <a:lnSpc>
                <a:spcPct val="150000"/>
              </a:lnSpc>
              <a:buNone/>
            </a:pPr>
            <a:r>
              <a:rPr lang="en-GB" sz="1200" dirty="0">
                <a:solidFill>
                  <a:schemeClr val="bg1"/>
                </a:solidFill>
                <a:latin typeface="Montserrat" panose="020B0604020202020204" charset="0"/>
              </a:rPr>
              <a:t>Our Requirement Specifier &amp; Tech Writer experts </a:t>
            </a:r>
            <a:r>
              <a:rPr lang="en-GB" sz="1200" dirty="0">
                <a:solidFill>
                  <a:schemeClr val="bg1"/>
                </a:solidFill>
                <a:uFill>
                  <a:noFill/>
                </a:uFill>
                <a:latin typeface="Montserrat" panose="020B0604020202020204" charset="0"/>
                <a:ea typeface="Montserrat"/>
                <a:cs typeface="Montserrat"/>
                <a:sym typeface="Montserrat"/>
              </a:rPr>
              <a:t>Dan Huynh and Eli Kleinworm,</a:t>
            </a:r>
            <a:r>
              <a:rPr lang="en-US" sz="1200" dirty="0">
                <a:solidFill>
                  <a:schemeClr val="bg1"/>
                </a:solidFill>
                <a:uFill>
                  <a:noFill/>
                </a:uFill>
                <a:latin typeface="Montserrat" panose="020B0604020202020204" charset="0"/>
                <a:ea typeface="Montserrat"/>
                <a:cs typeface="Montserrat"/>
                <a:sym typeface="Montserrat"/>
              </a:rPr>
              <a:t> </a:t>
            </a:r>
            <a:r>
              <a:rPr lang="en-GB" sz="1200" dirty="0">
                <a:solidFill>
                  <a:schemeClr val="bg1"/>
                </a:solidFill>
                <a:latin typeface="Montserrat" panose="020B0604020202020204" charset="0"/>
              </a:rPr>
              <a:t>worked towards </a:t>
            </a:r>
            <a:r>
              <a:rPr lang="en-US" sz="1200" dirty="0">
                <a:latin typeface="Montserrat" panose="020B0604020202020204" charset="0"/>
              </a:rPr>
              <a:t>preventing mistakes and defects in our GroceryBuddy app to avoid problems with the finished product</a:t>
            </a:r>
            <a:r>
              <a:rPr lang="en-GB" sz="1200" dirty="0">
                <a:solidFill>
                  <a:schemeClr val="bg1"/>
                </a:solidFill>
                <a:latin typeface="Montserrat" panose="020B0604020202020204" charset="0"/>
              </a:rPr>
              <a:t>. Seeing it from a customers point of view and a developer’s as well, they conducted testing through different methods to make sure things were how they should be. If any errors were found, they informed they group on them with some advice on how it could be fixed.</a:t>
            </a:r>
          </a:p>
        </p:txBody>
      </p:sp>
      <p:pic>
        <p:nvPicPr>
          <p:cNvPr id="273" name="Google Shape;273;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4" name="Google Shape;274;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5" name="Google Shape;275;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6" name="Google Shape;276;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21363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3"/>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chemeClr val="accent5"/>
                </a:solidFill>
              </a:rPr>
              <a:t>QA-Use Case</a:t>
            </a:r>
            <a:endParaRPr sz="2400" dirty="0">
              <a:solidFill>
                <a:schemeClr val="accent5"/>
              </a:solidFill>
            </a:endParaRPr>
          </a:p>
        </p:txBody>
      </p:sp>
      <p:sp>
        <p:nvSpPr>
          <p:cNvPr id="616" name="Google Shape;616;p33"/>
          <p:cNvSpPr txBox="1">
            <a:spLocks noGrp="1"/>
          </p:cNvSpPr>
          <p:nvPr>
            <p:ph type="title"/>
          </p:nvPr>
        </p:nvSpPr>
        <p:spPr>
          <a:xfrm>
            <a:off x="702849" y="1708618"/>
            <a:ext cx="3376231" cy="1675381"/>
          </a:xfrm>
          <a:prstGeom prst="rect">
            <a:avLst/>
          </a:prstGeom>
        </p:spPr>
        <p:txBody>
          <a:bodyPr spcFirstLastPara="1" wrap="square" lIns="91425" tIns="91425" rIns="91425" bIns="91425" anchor="t" anchorCtr="0">
            <a:noAutofit/>
          </a:bodyPr>
          <a:lstStyle/>
          <a:p>
            <a:pPr lvl="0">
              <a:lnSpc>
                <a:spcPct val="115000"/>
              </a:lnSpc>
              <a:spcAft>
                <a:spcPts val="1600"/>
              </a:spcAft>
            </a:pPr>
            <a:r>
              <a:rPr lang="en-US" dirty="0"/>
              <a:t>This is a set of possible sequences of interactions between systems and users in the app environment.</a:t>
            </a:r>
            <a:endParaRPr dirty="0"/>
          </a:p>
        </p:txBody>
      </p:sp>
      <p:grpSp>
        <p:nvGrpSpPr>
          <p:cNvPr id="618" name="Google Shape;618;p33"/>
          <p:cNvGrpSpPr/>
          <p:nvPr/>
        </p:nvGrpSpPr>
        <p:grpSpPr>
          <a:xfrm>
            <a:off x="4547087" y="1535165"/>
            <a:ext cx="4273653" cy="2923926"/>
            <a:chOff x="4547087" y="1535165"/>
            <a:chExt cx="4273653" cy="2923926"/>
          </a:xfrm>
        </p:grpSpPr>
        <p:sp>
          <p:nvSpPr>
            <p:cNvPr id="619" name="Google Shape;619;p33"/>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3"/>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33"/>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A48E7454-B7A5-48A6-9331-D0256873F629}"/>
              </a:ext>
            </a:extLst>
          </p:cNvPr>
          <p:cNvPicPr>
            <a:picLocks noChangeAspect="1"/>
          </p:cNvPicPr>
          <p:nvPr/>
        </p:nvPicPr>
        <p:blipFill>
          <a:blip r:embed="rId3"/>
          <a:stretch>
            <a:fillRect/>
          </a:stretch>
        </p:blipFill>
        <p:spPr>
          <a:xfrm>
            <a:off x="5064827" y="1708617"/>
            <a:ext cx="3602522" cy="2541913"/>
          </a:xfrm>
          <a:prstGeom prst="rect">
            <a:avLst/>
          </a:prstGeom>
          <a:ln>
            <a:solidFill>
              <a:schemeClr val="bg1">
                <a:lumMod val="75000"/>
              </a:schemeClr>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B9CD6C-B20B-488F-8644-13E2A71184CA}"/>
              </a:ext>
            </a:extLst>
          </p:cNvPr>
          <p:cNvSpPr>
            <a:spLocks noGrp="1"/>
          </p:cNvSpPr>
          <p:nvPr>
            <p:ph type="title" idx="2"/>
          </p:nvPr>
        </p:nvSpPr>
        <p:spPr/>
        <p:txBody>
          <a:bodyPr/>
          <a:lstStyle/>
          <a:p>
            <a:r>
              <a:rPr lang="en-US" sz="2400" dirty="0">
                <a:solidFill>
                  <a:schemeClr val="accent5"/>
                </a:solidFill>
              </a:rPr>
              <a:t>QA – Test Case</a:t>
            </a:r>
          </a:p>
        </p:txBody>
      </p:sp>
      <p:sp>
        <p:nvSpPr>
          <p:cNvPr id="4" name="Text Placeholder 3">
            <a:extLst>
              <a:ext uri="{FF2B5EF4-FFF2-40B4-BE49-F238E27FC236}">
                <a16:creationId xmlns:a16="http://schemas.microsoft.com/office/drawing/2014/main" id="{3EA4DC20-B635-46F6-9381-72C0E9F8703F}"/>
              </a:ext>
            </a:extLst>
          </p:cNvPr>
          <p:cNvSpPr>
            <a:spLocks noGrp="1"/>
          </p:cNvSpPr>
          <p:nvPr>
            <p:ph type="body" idx="1"/>
          </p:nvPr>
        </p:nvSpPr>
        <p:spPr>
          <a:xfrm>
            <a:off x="1005488" y="1508474"/>
            <a:ext cx="2868112" cy="1918725"/>
          </a:xfrm>
        </p:spPr>
        <p:txBody>
          <a:bodyPr/>
          <a:lstStyle/>
          <a:p>
            <a:pPr marL="158750" indent="0">
              <a:buNone/>
            </a:pPr>
            <a:r>
              <a:rPr lang="en-US" dirty="0">
                <a:solidFill>
                  <a:schemeClr val="bg1"/>
                </a:solidFill>
              </a:rPr>
              <a:t>Our system testing will be performed by generating a list of potential actions that the end-users can partake in, and going through every one of those scenarios one-by-one.</a:t>
            </a:r>
          </a:p>
        </p:txBody>
      </p:sp>
      <p:pic>
        <p:nvPicPr>
          <p:cNvPr id="6" name="Picture 5">
            <a:extLst>
              <a:ext uri="{FF2B5EF4-FFF2-40B4-BE49-F238E27FC236}">
                <a16:creationId xmlns:a16="http://schemas.microsoft.com/office/drawing/2014/main" id="{2F106FDC-E006-4B93-ADEA-E43D20CFC51E}"/>
              </a:ext>
            </a:extLst>
          </p:cNvPr>
          <p:cNvPicPr>
            <a:picLocks noChangeAspect="1"/>
          </p:cNvPicPr>
          <p:nvPr/>
        </p:nvPicPr>
        <p:blipFill>
          <a:blip r:embed="rId2"/>
          <a:stretch>
            <a:fillRect/>
          </a:stretch>
        </p:blipFill>
        <p:spPr>
          <a:xfrm>
            <a:off x="4173487" y="1103261"/>
            <a:ext cx="3965025" cy="3830379"/>
          </a:xfrm>
          <a:prstGeom prst="rect">
            <a:avLst/>
          </a:prstGeom>
        </p:spPr>
      </p:pic>
    </p:spTree>
    <p:extLst>
      <p:ext uri="{BB962C8B-B14F-4D97-AF65-F5344CB8AC3E}">
        <p14:creationId xmlns:p14="http://schemas.microsoft.com/office/powerpoint/2010/main" val="420046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4FB3C-2F58-4AF4-B824-A4F072B905E3}"/>
              </a:ext>
            </a:extLst>
          </p:cNvPr>
          <p:cNvSpPr>
            <a:spLocks noGrp="1"/>
          </p:cNvSpPr>
          <p:nvPr>
            <p:ph type="title" idx="2"/>
          </p:nvPr>
        </p:nvSpPr>
        <p:spPr/>
        <p:txBody>
          <a:bodyPr/>
          <a:lstStyle/>
          <a:p>
            <a:r>
              <a:rPr lang="en-US" sz="2400" dirty="0">
                <a:solidFill>
                  <a:schemeClr val="accent5"/>
                </a:solidFill>
              </a:rPr>
              <a:t>Future Plans</a:t>
            </a:r>
          </a:p>
        </p:txBody>
      </p:sp>
      <p:sp>
        <p:nvSpPr>
          <p:cNvPr id="4" name="Text Placeholder 3">
            <a:extLst>
              <a:ext uri="{FF2B5EF4-FFF2-40B4-BE49-F238E27FC236}">
                <a16:creationId xmlns:a16="http://schemas.microsoft.com/office/drawing/2014/main" id="{213C74B2-0F39-4D54-B4D6-7DC610A9599E}"/>
              </a:ext>
            </a:extLst>
          </p:cNvPr>
          <p:cNvSpPr>
            <a:spLocks noGrp="1"/>
          </p:cNvSpPr>
          <p:nvPr>
            <p:ph type="body" idx="1"/>
          </p:nvPr>
        </p:nvSpPr>
        <p:spPr>
          <a:xfrm>
            <a:off x="950569" y="1546443"/>
            <a:ext cx="3147631" cy="1418213"/>
          </a:xfrm>
        </p:spPr>
        <p:txBody>
          <a:bodyPr/>
          <a:lstStyle/>
          <a:p>
            <a:pPr marL="158750" indent="0" algn="just">
              <a:buNone/>
            </a:pPr>
            <a:r>
              <a:rPr lang="en-US" sz="1200" dirty="0">
                <a:solidFill>
                  <a:schemeClr val="bg1"/>
                </a:solidFill>
                <a:latin typeface="Montserrat" panose="020B0604020202020204" charset="0"/>
              </a:rPr>
              <a:t>Our first version had limited items and stores. We would add more searchable products and stores to our database. The front end design would also be updated to the image you see here.</a:t>
            </a:r>
          </a:p>
        </p:txBody>
      </p:sp>
      <p:pic>
        <p:nvPicPr>
          <p:cNvPr id="7" name="Picture 6">
            <a:extLst>
              <a:ext uri="{FF2B5EF4-FFF2-40B4-BE49-F238E27FC236}">
                <a16:creationId xmlns:a16="http://schemas.microsoft.com/office/drawing/2014/main" id="{726E6011-E88B-4A9E-83EA-6A81B0E9A91E}"/>
              </a:ext>
            </a:extLst>
          </p:cNvPr>
          <p:cNvPicPr>
            <a:picLocks noChangeAspect="1"/>
          </p:cNvPicPr>
          <p:nvPr/>
        </p:nvPicPr>
        <p:blipFill>
          <a:blip r:embed="rId2"/>
          <a:stretch>
            <a:fillRect/>
          </a:stretch>
        </p:blipFill>
        <p:spPr>
          <a:xfrm>
            <a:off x="5045801" y="1171574"/>
            <a:ext cx="3437443" cy="2656757"/>
          </a:xfrm>
          <a:prstGeom prst="rect">
            <a:avLst/>
          </a:prstGeom>
        </p:spPr>
      </p:pic>
      <p:pic>
        <p:nvPicPr>
          <p:cNvPr id="9" name="Picture 8">
            <a:extLst>
              <a:ext uri="{FF2B5EF4-FFF2-40B4-BE49-F238E27FC236}">
                <a16:creationId xmlns:a16="http://schemas.microsoft.com/office/drawing/2014/main" id="{3CA86D07-85C8-432B-BF38-E77921A7580B}"/>
              </a:ext>
            </a:extLst>
          </p:cNvPr>
          <p:cNvPicPr>
            <a:picLocks noChangeAspect="1"/>
          </p:cNvPicPr>
          <p:nvPr/>
        </p:nvPicPr>
        <p:blipFill>
          <a:blip r:embed="rId3"/>
          <a:stretch>
            <a:fillRect/>
          </a:stretch>
        </p:blipFill>
        <p:spPr>
          <a:xfrm>
            <a:off x="5166779" y="1283999"/>
            <a:ext cx="3185222" cy="1814512"/>
          </a:xfrm>
          <a:prstGeom prst="rect">
            <a:avLst/>
          </a:prstGeom>
          <a:ln>
            <a:solidFill>
              <a:schemeClr val="bg1">
                <a:lumMod val="75000"/>
              </a:schemeClr>
            </a:solidFill>
          </a:ln>
        </p:spPr>
      </p:pic>
    </p:spTree>
    <p:extLst>
      <p:ext uri="{BB962C8B-B14F-4D97-AF65-F5344CB8AC3E}">
        <p14:creationId xmlns:p14="http://schemas.microsoft.com/office/powerpoint/2010/main" val="1001366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7"/>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Closing - Links</a:t>
            </a:r>
            <a:endParaRPr dirty="0">
              <a:solidFill>
                <a:schemeClr val="accent5"/>
              </a:solidFill>
            </a:endParaRPr>
          </a:p>
        </p:txBody>
      </p:sp>
      <p:sp>
        <p:nvSpPr>
          <p:cNvPr id="472" name="Google Shape;472;p27"/>
          <p:cNvSpPr txBox="1">
            <a:spLocks noGrp="1"/>
          </p:cNvSpPr>
          <p:nvPr>
            <p:ph type="body" idx="2"/>
          </p:nvPr>
        </p:nvSpPr>
        <p:spPr>
          <a:xfrm>
            <a:off x="1303634" y="3787200"/>
            <a:ext cx="1991100" cy="71943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latin typeface="Montserrat" panose="020B0604020202020204" charset="0"/>
                <a:ea typeface="Arial"/>
                <a:cs typeface="Arial"/>
                <a:sym typeface="Arial"/>
              </a:rPr>
              <a:t>Thank You !</a:t>
            </a:r>
          </a:p>
        </p:txBody>
      </p:sp>
      <p:sp>
        <p:nvSpPr>
          <p:cNvPr id="494" name="Google Shape;494;p27"/>
          <p:cNvSpPr/>
          <p:nvPr/>
        </p:nvSpPr>
        <p:spPr>
          <a:xfrm flipH="1">
            <a:off x="6470215" y="2818767"/>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9FA25D98-16AC-4156-86FC-A6B054FAE686}"/>
              </a:ext>
            </a:extLst>
          </p:cNvPr>
          <p:cNvSpPr txBox="1"/>
          <p:nvPr/>
        </p:nvSpPr>
        <p:spPr>
          <a:xfrm>
            <a:off x="1297500" y="1699200"/>
            <a:ext cx="6370500" cy="738664"/>
          </a:xfrm>
          <a:prstGeom prst="rect">
            <a:avLst/>
          </a:prstGeom>
          <a:noFill/>
        </p:spPr>
        <p:txBody>
          <a:bodyPr wrap="square" rtlCol="0">
            <a:spAutoFit/>
          </a:bodyPr>
          <a:lstStyle/>
          <a:p>
            <a:r>
              <a:rPr lang="en-US" b="1" dirty="0">
                <a:latin typeface="Montserrat" panose="020B0604020202020204" charset="0"/>
                <a:hlinkClick r:id="rId3"/>
              </a:rPr>
              <a:t>https://github.com/craniumcadoo/CS-355-Final-Presentation</a:t>
            </a:r>
            <a:r>
              <a:rPr lang="en-US" b="1" dirty="0">
                <a:latin typeface="Montserrat" panose="020B0604020202020204" charset="0"/>
              </a:rPr>
              <a:t> </a:t>
            </a:r>
            <a:r>
              <a:rPr lang="en-US" b="1" dirty="0">
                <a:solidFill>
                  <a:schemeClr val="bg1"/>
                </a:solidFill>
                <a:latin typeface="Montserrat" panose="020B0604020202020204" charset="0"/>
              </a:rPr>
              <a:t>- GitHub</a:t>
            </a:r>
          </a:p>
          <a:p>
            <a:endParaRPr lang="en-US" b="1" dirty="0">
              <a:latin typeface="Montserrat" panose="020B0604020202020204" charset="0"/>
              <a:hlinkClick r:id="rId4"/>
            </a:endParaRPr>
          </a:p>
          <a:p>
            <a:r>
              <a:rPr lang="en-US" b="1" dirty="0">
                <a:latin typeface="Montserrat" panose="020B0604020202020204" charset="0"/>
                <a:hlinkClick r:id="rId5"/>
              </a:rPr>
              <a:t>https://venus.cs.qc.cuny.edu/~jada1750/Final/index.html</a:t>
            </a:r>
            <a:r>
              <a:rPr lang="en-US" b="1" dirty="0">
                <a:latin typeface="Montserrat" panose="020B0604020202020204" charset="0"/>
              </a:rPr>
              <a:t> </a:t>
            </a:r>
            <a:r>
              <a:rPr lang="en-US" b="1" dirty="0">
                <a:solidFill>
                  <a:schemeClr val="bg1"/>
                </a:solidFill>
                <a:latin typeface="Montserrat" panose="020B0604020202020204" charset="0"/>
              </a:rPr>
              <a:t>- App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4298" y="523827"/>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Presentation Order</a:t>
            </a:r>
            <a:endParaRPr dirty="0">
              <a:solidFill>
                <a:schemeClr val="accent5"/>
              </a:solidFill>
            </a:endParaRPr>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5"/>
                </a:solidFill>
                <a:uFill>
                  <a:noFill/>
                </a:uFill>
                <a:latin typeface="Montserrat"/>
                <a:ea typeface="Montserrat"/>
                <a:cs typeface="Montserrat"/>
                <a:sym typeface="Montserrat"/>
              </a:rPr>
              <a:t>Introductions</a:t>
            </a:r>
            <a:endParaRPr sz="1800" dirty="0">
              <a:solidFill>
                <a:schemeClr val="accent5"/>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5"/>
                </a:solidFill>
                <a:uFill>
                  <a:noFill/>
                </a:uFill>
                <a:latin typeface="Montserrat"/>
                <a:ea typeface="Montserrat"/>
                <a:cs typeface="Montserrat"/>
                <a:sym typeface="Montserrat"/>
              </a:rPr>
              <a:t>Overview/Proposal</a:t>
            </a:r>
            <a:endParaRPr dirty="0">
              <a:solidFill>
                <a:schemeClr val="accent5"/>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FFFFFF"/>
                </a:solidFill>
                <a:uFill>
                  <a:noFill/>
                </a:uFill>
                <a:latin typeface="Montserrat"/>
                <a:ea typeface="Montserrat"/>
                <a:cs typeface="Montserrat"/>
                <a:sym typeface="Montserrat"/>
                <a:hlinkClick r:id="rId3" action="ppaction://hlinksldjump"/>
              </a:rPr>
              <a:t>Project objective</a:t>
            </a:r>
            <a:endParaRPr dirty="0">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solidFill>
                <a:latin typeface="Montserrat" panose="020B0604020202020204" charset="0"/>
                <a:ea typeface="Average"/>
                <a:cs typeface="Average"/>
                <a:sym typeface="Average"/>
              </a:rPr>
              <a:t>Front End</a:t>
            </a:r>
            <a:endParaRPr dirty="0">
              <a:solidFill>
                <a:schemeClr val="accent5"/>
              </a:solidFill>
              <a:latin typeface="Montserrat" panose="020B0604020202020204" charset="0"/>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5"/>
                </a:solidFill>
                <a:uFill>
                  <a:noFill/>
                </a:uFill>
                <a:latin typeface="Montserrat"/>
                <a:ea typeface="Average"/>
                <a:cs typeface="Average"/>
                <a:sym typeface="Montserrat"/>
              </a:rPr>
              <a:t>Back End</a:t>
            </a:r>
            <a:endParaRPr dirty="0">
              <a:solidFill>
                <a:schemeClr val="accent5"/>
              </a:solidFill>
              <a:latin typeface="Average"/>
              <a:ea typeface="Average"/>
              <a:cs typeface="Average"/>
              <a:sym typeface="Average"/>
            </a:endParaRPr>
          </a:p>
        </p:txBody>
      </p:sp>
      <p:sp>
        <p:nvSpPr>
          <p:cNvPr id="240" name="Google Shape;240;p18"/>
          <p:cNvSpPr txBox="1"/>
          <p:nvPr/>
        </p:nvSpPr>
        <p:spPr>
          <a:xfrm>
            <a:off x="1294297" y="3725075"/>
            <a:ext cx="3271851"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accent5"/>
                </a:solidFill>
                <a:uFill>
                  <a:noFill/>
                </a:uFill>
                <a:latin typeface="Montserrat"/>
                <a:ea typeface="Average"/>
                <a:cs typeface="Average"/>
                <a:sym typeface="Montserrat"/>
              </a:rPr>
              <a:t>QA/Requirement Specifier &amp; Tech Writer </a:t>
            </a:r>
            <a:endParaRPr sz="1200" dirty="0">
              <a:solidFill>
                <a:schemeClr val="accent5"/>
              </a:solidFill>
              <a:latin typeface="Average"/>
              <a:ea typeface="Average"/>
              <a:cs typeface="Average"/>
              <a:sym typeface="Average"/>
            </a:endParaRPr>
          </a:p>
        </p:txBody>
      </p:sp>
      <p:sp>
        <p:nvSpPr>
          <p:cNvPr id="241" name="Google Shape;241;p18"/>
          <p:cNvSpPr txBox="1"/>
          <p:nvPr/>
        </p:nvSpPr>
        <p:spPr>
          <a:xfrm>
            <a:off x="4573951" y="2093399"/>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bg1"/>
                </a:solidFill>
                <a:uFill>
                  <a:noFill/>
                </a:uFill>
                <a:latin typeface="Montserrat"/>
                <a:ea typeface="Montserrat"/>
                <a:cs typeface="Montserrat"/>
                <a:sym typeface="Montserrat"/>
                <a:hlinkClick r:id="rId4" action="ppaction://hlinksldjump">
                  <a:extLst>
                    <a:ext uri="{A12FA001-AC4F-418D-AE19-62706E023703}">
                      <ahyp:hlinkClr xmlns:ahyp="http://schemas.microsoft.com/office/drawing/2018/hyperlinkcolor" val="tx"/>
                    </a:ext>
                  </a:extLst>
                </a:hlinkClick>
              </a:rPr>
              <a:t>Introducing </a:t>
            </a:r>
            <a:r>
              <a:rPr lang="en-GB" dirty="0">
                <a:solidFill>
                  <a:schemeClr val="bg1"/>
                </a:solidFill>
                <a:uFill>
                  <a:noFill/>
                </a:uFill>
                <a:latin typeface="Montserrat"/>
                <a:ea typeface="Montserrat"/>
                <a:cs typeface="Montserrat"/>
                <a:sym typeface="Montserrat"/>
              </a:rPr>
              <a:t>Group 1:</a:t>
            </a:r>
            <a:endParaRPr sz="1800" dirty="0">
              <a:solidFill>
                <a:schemeClr val="bg1"/>
              </a:solidFill>
              <a:latin typeface="Average"/>
              <a:ea typeface="Average"/>
              <a:cs typeface="Average"/>
              <a:sym typeface="Average"/>
            </a:endParaRPr>
          </a:p>
        </p:txBody>
      </p:sp>
      <p:sp>
        <p:nvSpPr>
          <p:cNvPr id="242" name="Google Shape;242;p18"/>
          <p:cNvSpPr txBox="1"/>
          <p:nvPr/>
        </p:nvSpPr>
        <p:spPr>
          <a:xfrm>
            <a:off x="4570050" y="2418899"/>
            <a:ext cx="3018300" cy="194997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100" dirty="0">
                <a:solidFill>
                  <a:schemeClr val="bg1"/>
                </a:solidFill>
                <a:uFill>
                  <a:noFill/>
                </a:uFill>
                <a:latin typeface="Montserrat"/>
                <a:ea typeface="Montserrat"/>
                <a:cs typeface="Montserrat"/>
                <a:sym typeface="Montserrat"/>
              </a:rPr>
              <a:t>Sumaiya Tabassum</a:t>
            </a:r>
            <a:endParaRPr sz="1100" dirty="0">
              <a:solidFill>
                <a:schemeClr val="bg1"/>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100" dirty="0">
                <a:solidFill>
                  <a:schemeClr val="bg1"/>
                </a:solidFill>
                <a:uFill>
                  <a:noFill/>
                </a:uFill>
                <a:latin typeface="Montserrat"/>
                <a:ea typeface="Montserrat"/>
                <a:cs typeface="Montserrat"/>
                <a:sym typeface="Montserrat"/>
              </a:rPr>
              <a:t>Daniel Jacobs</a:t>
            </a:r>
          </a:p>
          <a:p>
            <a:pPr>
              <a:lnSpc>
                <a:spcPct val="150000"/>
              </a:lnSpc>
            </a:pPr>
            <a:r>
              <a:rPr lang="en-GB" sz="1100" dirty="0">
                <a:solidFill>
                  <a:schemeClr val="bg1"/>
                </a:solidFill>
                <a:uFill>
                  <a:noFill/>
                </a:uFill>
                <a:latin typeface="Montserrat"/>
                <a:ea typeface="Montserrat"/>
                <a:cs typeface="Montserrat"/>
                <a:sym typeface="Montserrat"/>
              </a:rPr>
              <a:t>Romaine Ewan</a:t>
            </a:r>
            <a:endParaRPr lang="en-US" sz="1100" dirty="0">
              <a:solidFill>
                <a:schemeClr val="bg1"/>
              </a:solidFill>
              <a:latin typeface="Montserrat"/>
              <a:ea typeface="Montserrat"/>
              <a:cs typeface="Montserrat"/>
              <a:sym typeface="Montserrat"/>
            </a:endParaRPr>
          </a:p>
          <a:p>
            <a:pPr marL="0" lvl="0" indent="0" algn="l" rtl="0">
              <a:lnSpc>
                <a:spcPct val="150000"/>
              </a:lnSpc>
              <a:spcBef>
                <a:spcPts val="0"/>
              </a:spcBef>
              <a:spcAft>
                <a:spcPts val="0"/>
              </a:spcAft>
              <a:buNone/>
            </a:pPr>
            <a:r>
              <a:rPr lang="en-US" sz="1100" dirty="0">
                <a:solidFill>
                  <a:schemeClr val="bg1"/>
                </a:solidFill>
                <a:uFill>
                  <a:noFill/>
                </a:uFill>
                <a:latin typeface="Montserrat"/>
                <a:ea typeface="Montserrat"/>
                <a:cs typeface="Montserrat"/>
                <a:sym typeface="Montserrat"/>
              </a:rPr>
              <a:t>Raissa Padua</a:t>
            </a:r>
          </a:p>
          <a:p>
            <a:pPr>
              <a:lnSpc>
                <a:spcPct val="150000"/>
              </a:lnSpc>
            </a:pPr>
            <a:r>
              <a:rPr lang="en-GB" sz="1100" dirty="0">
                <a:solidFill>
                  <a:schemeClr val="bg1"/>
                </a:solidFill>
                <a:uFill>
                  <a:noFill/>
                </a:uFill>
                <a:latin typeface="Montserrat"/>
                <a:ea typeface="Montserrat"/>
                <a:cs typeface="Montserrat"/>
                <a:sym typeface="Montserrat"/>
              </a:rPr>
              <a:t>Eli Kleinworm</a:t>
            </a:r>
            <a:endParaRPr lang="en-US" sz="1100" dirty="0">
              <a:solidFill>
                <a:schemeClr val="bg1"/>
              </a:solidFill>
              <a:latin typeface="Montserrat"/>
              <a:ea typeface="Montserrat"/>
              <a:cs typeface="Montserrat"/>
              <a:sym typeface="Montserrat"/>
            </a:endParaRPr>
          </a:p>
          <a:p>
            <a:pPr marL="0" lvl="0" indent="0" algn="l" rtl="0">
              <a:lnSpc>
                <a:spcPct val="150000"/>
              </a:lnSpc>
              <a:spcBef>
                <a:spcPts val="0"/>
              </a:spcBef>
              <a:spcAft>
                <a:spcPts val="0"/>
              </a:spcAft>
              <a:buNone/>
            </a:pPr>
            <a:r>
              <a:rPr lang="en-GB" sz="1100" dirty="0">
                <a:solidFill>
                  <a:schemeClr val="bg1"/>
                </a:solidFill>
                <a:uFill>
                  <a:noFill/>
                </a:uFill>
                <a:latin typeface="Montserrat"/>
                <a:ea typeface="Montserrat"/>
                <a:cs typeface="Montserrat"/>
                <a:sym typeface="Montserrat"/>
              </a:rPr>
              <a:t>Dan Huynh</a:t>
            </a:r>
            <a:endParaRPr sz="1100" dirty="0">
              <a:solidFill>
                <a:schemeClr val="bg1"/>
              </a:solidFill>
              <a:latin typeface="Montserrat"/>
              <a:ea typeface="Montserrat"/>
              <a:cs typeface="Montserrat"/>
              <a:sym typeface="Montserrat"/>
            </a:endParaRPr>
          </a:p>
          <a:p>
            <a:pPr marL="0" lvl="0" indent="0" algn="l" rtl="0">
              <a:spcBef>
                <a:spcPts val="0"/>
              </a:spcBef>
              <a:spcAft>
                <a:spcPts val="0"/>
              </a:spcAft>
              <a:buNone/>
            </a:pPr>
            <a:endParaRPr sz="1100" dirty="0">
              <a:solidFill>
                <a:schemeClr val="bg1"/>
              </a:solidFill>
              <a:latin typeface="Montserrat"/>
              <a:ea typeface="Montserrat"/>
              <a:cs typeface="Montserrat"/>
              <a:sym typeface="Montserrat"/>
            </a:endParaRPr>
          </a:p>
        </p:txBody>
      </p:sp>
      <p:sp>
        <p:nvSpPr>
          <p:cNvPr id="12" name="Google Shape;240;p18">
            <a:extLst>
              <a:ext uri="{FF2B5EF4-FFF2-40B4-BE49-F238E27FC236}">
                <a16:creationId xmlns:a16="http://schemas.microsoft.com/office/drawing/2014/main" id="{3A30C4AD-FA3E-4904-AD44-0F878E4F96C9}"/>
              </a:ext>
            </a:extLst>
          </p:cNvPr>
          <p:cNvSpPr txBox="1"/>
          <p:nvPr/>
        </p:nvSpPr>
        <p:spPr>
          <a:xfrm>
            <a:off x="1294298" y="4050573"/>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5"/>
                </a:solidFill>
                <a:uFill>
                  <a:noFill/>
                </a:uFill>
                <a:latin typeface="Montserrat"/>
                <a:ea typeface="Average"/>
                <a:cs typeface="Average"/>
                <a:sym typeface="Montserrat"/>
              </a:rPr>
              <a:t>Future Plans/Closing</a:t>
            </a:r>
            <a:endParaRPr dirty="0">
              <a:solidFill>
                <a:schemeClr val="accent5"/>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A693-BAC6-40BC-90F8-58FBDFFB7526}"/>
              </a:ext>
            </a:extLst>
          </p:cNvPr>
          <p:cNvSpPr>
            <a:spLocks noGrp="1"/>
          </p:cNvSpPr>
          <p:nvPr>
            <p:ph type="title"/>
          </p:nvPr>
        </p:nvSpPr>
        <p:spPr/>
        <p:txBody>
          <a:bodyPr/>
          <a:lstStyle/>
          <a:p>
            <a:r>
              <a:rPr lang="en-US" dirty="0">
                <a:solidFill>
                  <a:schemeClr val="accent5"/>
                </a:solidFill>
              </a:rPr>
              <a:t>Team Roles</a:t>
            </a:r>
          </a:p>
        </p:txBody>
      </p:sp>
      <p:pic>
        <p:nvPicPr>
          <p:cNvPr id="4" name="Picture 3">
            <a:extLst>
              <a:ext uri="{FF2B5EF4-FFF2-40B4-BE49-F238E27FC236}">
                <a16:creationId xmlns:a16="http://schemas.microsoft.com/office/drawing/2014/main" id="{219F6ED1-1CB3-4F45-A24A-A6F0E47AE15C}"/>
              </a:ext>
            </a:extLst>
          </p:cNvPr>
          <p:cNvPicPr>
            <a:picLocks noChangeAspect="1"/>
          </p:cNvPicPr>
          <p:nvPr/>
        </p:nvPicPr>
        <p:blipFill>
          <a:blip r:embed="rId2"/>
          <a:stretch>
            <a:fillRect/>
          </a:stretch>
        </p:blipFill>
        <p:spPr>
          <a:xfrm>
            <a:off x="3291193" y="1411498"/>
            <a:ext cx="3008807" cy="2650405"/>
          </a:xfrm>
          <a:prstGeom prst="rect">
            <a:avLst/>
          </a:prstGeom>
        </p:spPr>
      </p:pic>
    </p:spTree>
    <p:extLst>
      <p:ext uri="{BB962C8B-B14F-4D97-AF65-F5344CB8AC3E}">
        <p14:creationId xmlns:p14="http://schemas.microsoft.com/office/powerpoint/2010/main" val="664963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Overview/Proposal</a:t>
            </a:r>
            <a:endParaRPr dirty="0">
              <a:solidFill>
                <a:schemeClr val="accent5"/>
              </a:solidFill>
            </a:endParaRPr>
          </a:p>
        </p:txBody>
      </p:sp>
      <p:sp>
        <p:nvSpPr>
          <p:cNvPr id="249" name="Google Shape;249;p19"/>
          <p:cNvSpPr txBox="1">
            <a:spLocks noGrp="1"/>
          </p:cNvSpPr>
          <p:nvPr>
            <p:ph type="body" idx="1"/>
          </p:nvPr>
        </p:nvSpPr>
        <p:spPr>
          <a:xfrm>
            <a:off x="1297500" y="1550194"/>
            <a:ext cx="7038900" cy="3378994"/>
          </a:xfrm>
          <a:prstGeom prst="rect">
            <a:avLst/>
          </a:prstGeom>
        </p:spPr>
        <p:txBody>
          <a:bodyPr spcFirstLastPara="1" wrap="square" lIns="91425" tIns="91425" rIns="91425" bIns="91425" anchor="t" anchorCtr="0">
            <a:noAutofit/>
          </a:bodyPr>
          <a:lstStyle/>
          <a:p>
            <a:pPr marL="146050" indent="0">
              <a:buNone/>
            </a:pPr>
            <a:r>
              <a:rPr lang="en-US" sz="1200" dirty="0">
                <a:latin typeface="Montserrat" panose="020B0604020202020204" charset="0"/>
              </a:rPr>
              <a:t>Project: Build a web product that functions on mobile which will guide users to a portal to make an account and sign in to gain more functionality of the product.</a:t>
            </a:r>
          </a:p>
          <a:p>
            <a:pPr marL="146050" indent="0">
              <a:buNone/>
            </a:pPr>
            <a:endParaRPr lang="en-US" sz="1200" dirty="0">
              <a:latin typeface="Montserrat" panose="020B0604020202020204" charset="0"/>
            </a:endParaRPr>
          </a:p>
          <a:p>
            <a:pPr marL="146050" indent="0">
              <a:buNone/>
            </a:pPr>
            <a:r>
              <a:rPr lang="en-US" sz="1200" dirty="0">
                <a:latin typeface="Montserrat" panose="020B0604020202020204" charset="0"/>
              </a:rPr>
              <a:t>Initial Idea: A weekly calendar that will serve as a reminder for users on buying certain grocery items (basically an alarm), THERE WAS NO BUSINESS PLAN TO THE ORIGINAL IDEA.</a:t>
            </a:r>
          </a:p>
          <a:p>
            <a:pPr marL="146050" indent="0">
              <a:buNone/>
            </a:pPr>
            <a:endParaRPr lang="en-US" sz="1200" dirty="0">
              <a:latin typeface="Montserrat" panose="020B0604020202020204" charset="0"/>
            </a:endParaRPr>
          </a:p>
          <a:p>
            <a:pPr marL="146050" indent="0">
              <a:buNone/>
            </a:pPr>
            <a:r>
              <a:rPr lang="en-US" sz="1200" dirty="0">
                <a:latin typeface="Montserrat" panose="020B0604020202020204" charset="0"/>
              </a:rPr>
              <a:t>New Idea: In addition to the original proposal, in which the user will be reminded of what products to purchase on a particular day on a weekly basis, a price comparison between stores will be allowed. The idea is to allow users to search any item they want (but of-course, in there will be some restrictions)</a:t>
            </a:r>
          </a:p>
          <a:p>
            <a:pPr marL="146050" indent="0">
              <a:buNone/>
            </a:pPr>
            <a:endParaRPr lang="en-US" sz="1200" dirty="0">
              <a:latin typeface="Montserrat" panose="020B0604020202020204" charset="0"/>
            </a:endParaRPr>
          </a:p>
          <a:p>
            <a:pPr marL="146050" indent="0">
              <a:buNone/>
            </a:pPr>
            <a:r>
              <a:rPr lang="en-US" sz="1200" dirty="0">
                <a:latin typeface="Montserrat" panose="020B0604020202020204" charset="0"/>
              </a:rPr>
              <a:t>Features such as automatic e-mail notifications will be added.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1"/>
          <p:cNvSpPr txBox="1">
            <a:spLocks noGrp="1"/>
          </p:cNvSpPr>
          <p:nvPr>
            <p:ph type="title"/>
          </p:nvPr>
        </p:nvSpPr>
        <p:spPr>
          <a:xfrm>
            <a:off x="1297500" y="393750"/>
            <a:ext cx="7038900" cy="720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5"/>
                </a:solidFill>
              </a:rPr>
              <a:t>Front End</a:t>
            </a:r>
            <a:endParaRPr dirty="0">
              <a:solidFill>
                <a:schemeClr val="accent5"/>
              </a:solidFill>
            </a:endParaRPr>
          </a:p>
        </p:txBody>
      </p:sp>
      <p:sp>
        <p:nvSpPr>
          <p:cNvPr id="266" name="Google Shape;266;p21"/>
          <p:cNvSpPr txBox="1">
            <a:spLocks noGrp="1"/>
          </p:cNvSpPr>
          <p:nvPr>
            <p:ph type="body" idx="1"/>
          </p:nvPr>
        </p:nvSpPr>
        <p:spPr>
          <a:xfrm>
            <a:off x="4018024" y="1567550"/>
            <a:ext cx="4397313" cy="2482956"/>
          </a:xfrm>
          <a:prstGeom prst="rect">
            <a:avLst/>
          </a:prstGeom>
          <a:ln>
            <a:noFill/>
          </a:ln>
        </p:spPr>
        <p:txBody>
          <a:bodyPr spcFirstLastPara="1" wrap="square" lIns="91425" tIns="91425" rIns="91425" bIns="91425" anchor="t" anchorCtr="0">
            <a:noAutofit/>
          </a:bodyPr>
          <a:lstStyle/>
          <a:p>
            <a:pPr marL="0" indent="0" algn="just">
              <a:lnSpc>
                <a:spcPct val="150000"/>
              </a:lnSpc>
              <a:buNone/>
            </a:pPr>
            <a:r>
              <a:rPr lang="en-GB" sz="1200" dirty="0">
                <a:solidFill>
                  <a:schemeClr val="bg1"/>
                </a:solidFill>
                <a:latin typeface="Montserrat" panose="020B0604020202020204" charset="0"/>
              </a:rPr>
              <a:t>Our front end experts </a:t>
            </a:r>
            <a:r>
              <a:rPr lang="en-US" sz="1200" dirty="0">
                <a:solidFill>
                  <a:schemeClr val="bg1"/>
                </a:solidFill>
                <a:uFill>
                  <a:noFill/>
                </a:uFill>
                <a:latin typeface="Montserrat" panose="020B0604020202020204" charset="0"/>
                <a:ea typeface="Montserrat"/>
                <a:cs typeface="Montserrat"/>
                <a:sym typeface="Montserrat"/>
              </a:rPr>
              <a:t>Raissa Padua and </a:t>
            </a:r>
            <a:r>
              <a:rPr lang="en-GB" sz="1200" dirty="0">
                <a:solidFill>
                  <a:schemeClr val="bg1"/>
                </a:solidFill>
                <a:uFill>
                  <a:noFill/>
                </a:uFill>
                <a:latin typeface="Montserrat" panose="020B0604020202020204" charset="0"/>
                <a:ea typeface="Montserrat"/>
                <a:cs typeface="Montserrat"/>
                <a:sym typeface="Montserrat"/>
              </a:rPr>
              <a:t>Eli Kleinworm</a:t>
            </a:r>
            <a:r>
              <a:rPr lang="en-GB" sz="1200" dirty="0">
                <a:solidFill>
                  <a:schemeClr val="bg1"/>
                </a:solidFill>
                <a:latin typeface="Montserrat" panose="020B0604020202020204" charset="0"/>
              </a:rPr>
              <a:t>  worked towards creating a seamless interface for all users to easily jump in and get started. With </a:t>
            </a:r>
            <a:r>
              <a:rPr lang="en-GB" sz="1200" dirty="0">
                <a:solidFill>
                  <a:schemeClr val="bg1"/>
                </a:solidFill>
                <a:uFill>
                  <a:noFill/>
                </a:uFill>
                <a:latin typeface="Montserrat"/>
                <a:ea typeface="Montserrat"/>
                <a:cs typeface="Montserrat"/>
                <a:sym typeface="Montserrat"/>
              </a:rPr>
              <a:t>Sumaiya Tabassum help they designed the logo.</a:t>
            </a:r>
            <a:r>
              <a:rPr lang="en-GB" sz="1200" dirty="0">
                <a:solidFill>
                  <a:schemeClr val="bg1"/>
                </a:solidFill>
                <a:latin typeface="Montserrat" panose="020B0604020202020204" charset="0"/>
              </a:rPr>
              <a:t> After signing up through the initial sign up page, the user is then presented with the freedom to navigate and modify the app.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chemeClr val="accent5"/>
                </a:solidFill>
              </a:rPr>
              <a:t>Front End - Log In</a:t>
            </a:r>
          </a:p>
        </p:txBody>
      </p:sp>
      <p:sp>
        <p:nvSpPr>
          <p:cNvPr id="546" name="Google Shape;546;p29"/>
          <p:cNvSpPr txBox="1">
            <a:spLocks noGrp="1"/>
          </p:cNvSpPr>
          <p:nvPr>
            <p:ph type="title"/>
          </p:nvPr>
        </p:nvSpPr>
        <p:spPr>
          <a:xfrm>
            <a:off x="434700" y="1650206"/>
            <a:ext cx="2844900" cy="2307432"/>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GB" sz="1100" dirty="0"/>
              <a:t>As a user you are initially presented with a log in page. Here you are prompted to enter your email and password. Located below the log in button are links to reset your email or password if you forgot either one. You may also  Sign up as a user.</a:t>
            </a:r>
            <a:endParaRPr sz="1100" dirty="0"/>
          </a:p>
        </p:txBody>
      </p:sp>
      <p:sp>
        <p:nvSpPr>
          <p:cNvPr id="547" name="Google Shape;547;p29"/>
          <p:cNvSpPr txBox="1">
            <a:spLocks noGrp="1"/>
          </p:cNvSpPr>
          <p:nvPr>
            <p:ph type="body" idx="1"/>
          </p:nvPr>
        </p:nvSpPr>
        <p:spPr>
          <a:xfrm>
            <a:off x="5874275" y="1700213"/>
            <a:ext cx="2844900" cy="2021937"/>
          </a:xfrm>
          <a:prstGeom prst="rect">
            <a:avLst/>
          </a:prstGeom>
        </p:spPr>
        <p:txBody>
          <a:bodyPr spcFirstLastPara="1" wrap="square" lIns="91425" tIns="91425" rIns="91425" bIns="91425" anchor="t" anchorCtr="0">
            <a:noAutofit/>
          </a:bodyPr>
          <a:lstStyle/>
          <a:p>
            <a:pPr marL="0" lvl="0" indent="0" algn="just">
              <a:spcAft>
                <a:spcPts val="1600"/>
              </a:spcAft>
              <a:buNone/>
            </a:pPr>
            <a:r>
              <a:rPr lang="en-US" dirty="0">
                <a:latin typeface="Montserrat" panose="020B0604020202020204" charset="0"/>
              </a:rPr>
              <a:t>To log in enter your full email and password into their respective email and password box. Then click the Log In button.  Click the link below the log in button to reset your password should the need present itself. To sign up as a new user, click the second link below the log in button.</a:t>
            </a:r>
            <a:endParaRPr dirty="0">
              <a:latin typeface="Montserrat" panose="020B0604020202020204" charset="0"/>
            </a:endParaRPr>
          </a:p>
        </p:txBody>
      </p:sp>
      <p:grpSp>
        <p:nvGrpSpPr>
          <p:cNvPr id="548" name="Google Shape;548;p29"/>
          <p:cNvGrpSpPr/>
          <p:nvPr/>
        </p:nvGrpSpPr>
        <p:grpSpPr>
          <a:xfrm>
            <a:off x="3735320" y="1260228"/>
            <a:ext cx="1662185" cy="3094768"/>
            <a:chOff x="3983627" y="1676395"/>
            <a:chExt cx="1449538" cy="2881914"/>
          </a:xfrm>
        </p:grpSpPr>
        <p:sp>
          <p:nvSpPr>
            <p:cNvPr id="549" name="Google Shape;549;p29"/>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9"/>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29"/>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C8B50415-2C98-4303-831B-0CAFB72FB2B9}"/>
              </a:ext>
            </a:extLst>
          </p:cNvPr>
          <p:cNvPicPr>
            <a:picLocks noChangeAspect="1"/>
          </p:cNvPicPr>
          <p:nvPr/>
        </p:nvPicPr>
        <p:blipFill>
          <a:blip r:embed="rId3"/>
          <a:stretch>
            <a:fillRect/>
          </a:stretch>
        </p:blipFill>
        <p:spPr>
          <a:xfrm>
            <a:off x="3859200" y="1425600"/>
            <a:ext cx="1418400" cy="2457672"/>
          </a:xfrm>
          <a:prstGeom prst="rect">
            <a:avLst/>
          </a:prstGeom>
          <a:ln>
            <a:solidFill>
              <a:schemeClr val="bg1">
                <a:lumMod val="75000"/>
              </a:schemeClr>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A67E-AE73-4FD0-90DC-788A09C39002}"/>
              </a:ext>
            </a:extLst>
          </p:cNvPr>
          <p:cNvSpPr>
            <a:spLocks noGrp="1"/>
          </p:cNvSpPr>
          <p:nvPr>
            <p:ph type="title"/>
          </p:nvPr>
        </p:nvSpPr>
        <p:spPr>
          <a:xfrm>
            <a:off x="481572" y="1924850"/>
            <a:ext cx="2484828" cy="1797300"/>
          </a:xfrm>
        </p:spPr>
        <p:txBody>
          <a:bodyPr/>
          <a:lstStyle/>
          <a:p>
            <a:pPr algn="just"/>
            <a:r>
              <a:rPr lang="en-US" sz="1100" dirty="0">
                <a:latin typeface="Montserrat" panose="020B0604020202020204" charset="0"/>
              </a:rPr>
              <a:t>On this page you are free to reset your password whenever you want. To accomplish this you’ll need your registered email address and new password.</a:t>
            </a:r>
          </a:p>
        </p:txBody>
      </p:sp>
      <p:sp>
        <p:nvSpPr>
          <p:cNvPr id="4" name="Title 3">
            <a:extLst>
              <a:ext uri="{FF2B5EF4-FFF2-40B4-BE49-F238E27FC236}">
                <a16:creationId xmlns:a16="http://schemas.microsoft.com/office/drawing/2014/main" id="{8AEAF9F7-BB0D-4C8C-9CDB-25CDCF51E310}"/>
              </a:ext>
            </a:extLst>
          </p:cNvPr>
          <p:cNvSpPr>
            <a:spLocks noGrp="1"/>
          </p:cNvSpPr>
          <p:nvPr>
            <p:ph type="title" idx="2"/>
          </p:nvPr>
        </p:nvSpPr>
        <p:spPr>
          <a:xfrm>
            <a:off x="1297500" y="459490"/>
            <a:ext cx="4649644" cy="510900"/>
          </a:xfrm>
        </p:spPr>
        <p:txBody>
          <a:bodyPr/>
          <a:lstStyle/>
          <a:p>
            <a:r>
              <a:rPr lang="en-US" sz="2400" dirty="0">
                <a:solidFill>
                  <a:schemeClr val="accent5"/>
                </a:solidFill>
              </a:rPr>
              <a:t>Front End - Forgot Password</a:t>
            </a:r>
          </a:p>
        </p:txBody>
      </p:sp>
      <p:pic>
        <p:nvPicPr>
          <p:cNvPr id="5" name="Picture 4">
            <a:extLst>
              <a:ext uri="{FF2B5EF4-FFF2-40B4-BE49-F238E27FC236}">
                <a16:creationId xmlns:a16="http://schemas.microsoft.com/office/drawing/2014/main" id="{CD934953-1B7D-4849-9B21-3CE71A932F2F}"/>
              </a:ext>
            </a:extLst>
          </p:cNvPr>
          <p:cNvPicPr>
            <a:picLocks noChangeAspect="1"/>
          </p:cNvPicPr>
          <p:nvPr/>
        </p:nvPicPr>
        <p:blipFill>
          <a:blip r:embed="rId2"/>
          <a:stretch>
            <a:fillRect/>
          </a:stretch>
        </p:blipFill>
        <p:spPr>
          <a:xfrm>
            <a:off x="3742872" y="1189313"/>
            <a:ext cx="1658256" cy="3090940"/>
          </a:xfrm>
          <a:prstGeom prst="rect">
            <a:avLst/>
          </a:prstGeom>
        </p:spPr>
      </p:pic>
      <p:sp>
        <p:nvSpPr>
          <p:cNvPr id="6" name="TextBox 5">
            <a:extLst>
              <a:ext uri="{FF2B5EF4-FFF2-40B4-BE49-F238E27FC236}">
                <a16:creationId xmlns:a16="http://schemas.microsoft.com/office/drawing/2014/main" id="{120FC98C-84B2-48BA-9BB7-B42B4E655F0E}"/>
              </a:ext>
            </a:extLst>
          </p:cNvPr>
          <p:cNvSpPr txBox="1"/>
          <p:nvPr/>
        </p:nvSpPr>
        <p:spPr>
          <a:xfrm>
            <a:off x="6065684" y="1924850"/>
            <a:ext cx="2596744" cy="938719"/>
          </a:xfrm>
          <a:prstGeom prst="rect">
            <a:avLst/>
          </a:prstGeom>
          <a:noFill/>
        </p:spPr>
        <p:txBody>
          <a:bodyPr wrap="square" rtlCol="0">
            <a:spAutoFit/>
          </a:bodyPr>
          <a:lstStyle/>
          <a:p>
            <a:pPr algn="just"/>
            <a:r>
              <a:rPr lang="en-US" sz="1100" dirty="0">
                <a:latin typeface="Montserrat" panose="020B0604020202020204" charset="0"/>
              </a:rPr>
              <a:t>To begin resetting your password, enter your registered email and password in their respective text boxes. Then click the reset password button below.</a:t>
            </a:r>
          </a:p>
        </p:txBody>
      </p:sp>
      <p:pic>
        <p:nvPicPr>
          <p:cNvPr id="11" name="Picture 10">
            <a:extLst>
              <a:ext uri="{FF2B5EF4-FFF2-40B4-BE49-F238E27FC236}">
                <a16:creationId xmlns:a16="http://schemas.microsoft.com/office/drawing/2014/main" id="{C052B2A0-F489-4178-A29E-EB17795B9C7E}"/>
              </a:ext>
            </a:extLst>
          </p:cNvPr>
          <p:cNvPicPr>
            <a:picLocks noChangeAspect="1"/>
          </p:cNvPicPr>
          <p:nvPr/>
        </p:nvPicPr>
        <p:blipFill>
          <a:blip r:embed="rId3"/>
          <a:stretch>
            <a:fillRect/>
          </a:stretch>
        </p:blipFill>
        <p:spPr>
          <a:xfrm>
            <a:off x="3866400" y="1353600"/>
            <a:ext cx="1425600" cy="2485511"/>
          </a:xfrm>
          <a:prstGeom prst="rect">
            <a:avLst/>
          </a:prstGeom>
          <a:ln>
            <a:solidFill>
              <a:schemeClr val="bg1">
                <a:lumMod val="75000"/>
              </a:schemeClr>
            </a:solidFill>
          </a:ln>
        </p:spPr>
      </p:pic>
      <p:pic>
        <p:nvPicPr>
          <p:cNvPr id="15" name="Picture 14">
            <a:extLst>
              <a:ext uri="{FF2B5EF4-FFF2-40B4-BE49-F238E27FC236}">
                <a16:creationId xmlns:a16="http://schemas.microsoft.com/office/drawing/2014/main" id="{9ECF60DE-77CE-4955-AC91-AC61AE8AFBD2}"/>
              </a:ext>
            </a:extLst>
          </p:cNvPr>
          <p:cNvPicPr>
            <a:picLocks noChangeAspect="1"/>
          </p:cNvPicPr>
          <p:nvPr/>
        </p:nvPicPr>
        <p:blipFill>
          <a:blip r:embed="rId4"/>
          <a:stretch>
            <a:fillRect/>
          </a:stretch>
        </p:blipFill>
        <p:spPr>
          <a:xfrm>
            <a:off x="3866400" y="2041809"/>
            <a:ext cx="1425600" cy="1797301"/>
          </a:xfrm>
          <a:prstGeom prst="rect">
            <a:avLst/>
          </a:prstGeom>
        </p:spPr>
      </p:pic>
    </p:spTree>
    <p:extLst>
      <p:ext uri="{BB962C8B-B14F-4D97-AF65-F5344CB8AC3E}">
        <p14:creationId xmlns:p14="http://schemas.microsoft.com/office/powerpoint/2010/main" val="854752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9745-6CB8-41EF-AC67-25B8C8824878}"/>
              </a:ext>
            </a:extLst>
          </p:cNvPr>
          <p:cNvSpPr>
            <a:spLocks noGrp="1"/>
          </p:cNvSpPr>
          <p:nvPr>
            <p:ph type="title"/>
          </p:nvPr>
        </p:nvSpPr>
        <p:spPr>
          <a:xfrm>
            <a:off x="317870" y="1924850"/>
            <a:ext cx="3030130" cy="1797300"/>
          </a:xfrm>
        </p:spPr>
        <p:txBody>
          <a:bodyPr/>
          <a:lstStyle/>
          <a:p>
            <a:pPr algn="just"/>
            <a:r>
              <a:rPr lang="en-US" sz="1100" dirty="0"/>
              <a:t>Here on the sign up page GroceryBuddy allows you to sign up for your personal account on the app. This will allow all your changes and modifications be yours and YOURS ONLY once you begin your GroceryBuddy journey.</a:t>
            </a:r>
          </a:p>
        </p:txBody>
      </p:sp>
      <p:sp>
        <p:nvSpPr>
          <p:cNvPr id="3" name="Text Placeholder 2">
            <a:extLst>
              <a:ext uri="{FF2B5EF4-FFF2-40B4-BE49-F238E27FC236}">
                <a16:creationId xmlns:a16="http://schemas.microsoft.com/office/drawing/2014/main" id="{97372F42-1320-4C1A-8016-5DA32ECC6BDD}"/>
              </a:ext>
            </a:extLst>
          </p:cNvPr>
          <p:cNvSpPr>
            <a:spLocks noGrp="1"/>
          </p:cNvSpPr>
          <p:nvPr>
            <p:ph type="body" idx="1"/>
          </p:nvPr>
        </p:nvSpPr>
        <p:spPr>
          <a:xfrm>
            <a:off x="5993606" y="1924850"/>
            <a:ext cx="2762565" cy="1797300"/>
          </a:xfrm>
        </p:spPr>
        <p:txBody>
          <a:bodyPr/>
          <a:lstStyle/>
          <a:p>
            <a:pPr marL="158750" indent="0" algn="just">
              <a:buNone/>
            </a:pPr>
            <a:r>
              <a:rPr lang="en-US" dirty="0">
                <a:latin typeface="Montserrat" panose="020B0604020202020204" charset="0"/>
              </a:rPr>
              <a:t>As you can see in the image  to the left, to sign up you will need to fill out the form with the information it prompts you to enter into each text box. The information you will need is your first name, last name, email address and password.</a:t>
            </a:r>
          </a:p>
        </p:txBody>
      </p:sp>
      <p:sp>
        <p:nvSpPr>
          <p:cNvPr id="4" name="Title 3">
            <a:extLst>
              <a:ext uri="{FF2B5EF4-FFF2-40B4-BE49-F238E27FC236}">
                <a16:creationId xmlns:a16="http://schemas.microsoft.com/office/drawing/2014/main" id="{104B582D-5ED7-4514-B7F3-8E30ABC213A9}"/>
              </a:ext>
            </a:extLst>
          </p:cNvPr>
          <p:cNvSpPr>
            <a:spLocks noGrp="1"/>
          </p:cNvSpPr>
          <p:nvPr>
            <p:ph type="title" idx="2"/>
          </p:nvPr>
        </p:nvSpPr>
        <p:spPr>
          <a:xfrm>
            <a:off x="1297500" y="459490"/>
            <a:ext cx="3274500" cy="510900"/>
          </a:xfrm>
        </p:spPr>
        <p:txBody>
          <a:bodyPr/>
          <a:lstStyle/>
          <a:p>
            <a:r>
              <a:rPr lang="en-US" sz="2400" dirty="0">
                <a:solidFill>
                  <a:schemeClr val="accent5"/>
                </a:solidFill>
              </a:rPr>
              <a:t>Front End - Sign Up</a:t>
            </a:r>
          </a:p>
        </p:txBody>
      </p:sp>
      <p:pic>
        <p:nvPicPr>
          <p:cNvPr id="5" name="Picture 4">
            <a:extLst>
              <a:ext uri="{FF2B5EF4-FFF2-40B4-BE49-F238E27FC236}">
                <a16:creationId xmlns:a16="http://schemas.microsoft.com/office/drawing/2014/main" id="{C9BB63DE-DA87-4471-96F0-7048E7B71148}"/>
              </a:ext>
            </a:extLst>
          </p:cNvPr>
          <p:cNvPicPr>
            <a:picLocks noChangeAspect="1"/>
          </p:cNvPicPr>
          <p:nvPr/>
        </p:nvPicPr>
        <p:blipFill>
          <a:blip r:embed="rId2"/>
          <a:stretch>
            <a:fillRect/>
          </a:stretch>
        </p:blipFill>
        <p:spPr>
          <a:xfrm>
            <a:off x="3742872" y="1278030"/>
            <a:ext cx="1658256" cy="3090940"/>
          </a:xfrm>
          <a:prstGeom prst="rect">
            <a:avLst/>
          </a:prstGeom>
        </p:spPr>
      </p:pic>
      <p:pic>
        <p:nvPicPr>
          <p:cNvPr id="9" name="Picture 8">
            <a:extLst>
              <a:ext uri="{FF2B5EF4-FFF2-40B4-BE49-F238E27FC236}">
                <a16:creationId xmlns:a16="http://schemas.microsoft.com/office/drawing/2014/main" id="{A3636557-24A1-4D66-83E5-1C394AFE48E5}"/>
              </a:ext>
            </a:extLst>
          </p:cNvPr>
          <p:cNvPicPr>
            <a:picLocks noChangeAspect="1"/>
          </p:cNvPicPr>
          <p:nvPr/>
        </p:nvPicPr>
        <p:blipFill>
          <a:blip r:embed="rId3"/>
          <a:stretch>
            <a:fillRect/>
          </a:stretch>
        </p:blipFill>
        <p:spPr>
          <a:xfrm>
            <a:off x="3837600" y="1440001"/>
            <a:ext cx="1476000" cy="2498400"/>
          </a:xfrm>
          <a:prstGeom prst="rect">
            <a:avLst/>
          </a:prstGeom>
          <a:ln>
            <a:solidFill>
              <a:schemeClr val="bg1">
                <a:lumMod val="75000"/>
              </a:schemeClr>
            </a:solidFill>
          </a:ln>
        </p:spPr>
      </p:pic>
    </p:spTree>
    <p:extLst>
      <p:ext uri="{BB962C8B-B14F-4D97-AF65-F5344CB8AC3E}">
        <p14:creationId xmlns:p14="http://schemas.microsoft.com/office/powerpoint/2010/main" val="298811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4EC2-B5CD-4FC5-8D8C-CEEDC2789A46}"/>
              </a:ext>
            </a:extLst>
          </p:cNvPr>
          <p:cNvSpPr>
            <a:spLocks noGrp="1"/>
          </p:cNvSpPr>
          <p:nvPr>
            <p:ph type="title"/>
          </p:nvPr>
        </p:nvSpPr>
        <p:spPr>
          <a:xfrm>
            <a:off x="702850" y="1518224"/>
            <a:ext cx="3462828" cy="2175095"/>
          </a:xfrm>
        </p:spPr>
        <p:txBody>
          <a:bodyPr/>
          <a:lstStyle/>
          <a:p>
            <a:pPr algn="just"/>
            <a:r>
              <a:rPr lang="en-US" sz="1100" dirty="0"/>
              <a:t>This home screen is your base of operations for your GroceryBuddy experience. Displayed across the middle to bottom portion of the screen, are the 7 days of the week in calendar format. Each day displays a list with a  max of 10 items you are free to add or remove. Items are found by searching them in the item look up bar located to the top left of the screen. You can log out at any time at the top right through the Profile menu.</a:t>
            </a:r>
          </a:p>
        </p:txBody>
      </p:sp>
      <p:sp>
        <p:nvSpPr>
          <p:cNvPr id="3" name="Title 2">
            <a:extLst>
              <a:ext uri="{FF2B5EF4-FFF2-40B4-BE49-F238E27FC236}">
                <a16:creationId xmlns:a16="http://schemas.microsoft.com/office/drawing/2014/main" id="{8C51D96F-DEFC-40C8-9CD3-A7B2F7CAC36D}"/>
              </a:ext>
            </a:extLst>
          </p:cNvPr>
          <p:cNvSpPr>
            <a:spLocks noGrp="1"/>
          </p:cNvSpPr>
          <p:nvPr>
            <p:ph type="title" idx="2"/>
          </p:nvPr>
        </p:nvSpPr>
        <p:spPr>
          <a:xfrm>
            <a:off x="1297500" y="459490"/>
            <a:ext cx="4210500" cy="510900"/>
          </a:xfrm>
        </p:spPr>
        <p:txBody>
          <a:bodyPr/>
          <a:lstStyle/>
          <a:p>
            <a:r>
              <a:rPr lang="en-US" sz="2400" dirty="0">
                <a:solidFill>
                  <a:schemeClr val="accent5"/>
                </a:solidFill>
              </a:rPr>
              <a:t>Front End – Home Screen </a:t>
            </a:r>
          </a:p>
        </p:txBody>
      </p:sp>
      <p:pic>
        <p:nvPicPr>
          <p:cNvPr id="5" name="Picture 4">
            <a:extLst>
              <a:ext uri="{FF2B5EF4-FFF2-40B4-BE49-F238E27FC236}">
                <a16:creationId xmlns:a16="http://schemas.microsoft.com/office/drawing/2014/main" id="{F323D8C4-0493-4CD9-B1AC-75FC03BDFC3C}"/>
              </a:ext>
            </a:extLst>
          </p:cNvPr>
          <p:cNvPicPr>
            <a:picLocks noChangeAspect="1"/>
          </p:cNvPicPr>
          <p:nvPr/>
        </p:nvPicPr>
        <p:blipFill>
          <a:blip r:embed="rId2"/>
          <a:stretch>
            <a:fillRect/>
          </a:stretch>
        </p:blipFill>
        <p:spPr>
          <a:xfrm>
            <a:off x="4863786" y="1708619"/>
            <a:ext cx="3462828" cy="2676376"/>
          </a:xfrm>
          <a:prstGeom prst="rect">
            <a:avLst/>
          </a:prstGeom>
        </p:spPr>
      </p:pic>
      <p:pic>
        <p:nvPicPr>
          <p:cNvPr id="7" name="Picture 6">
            <a:extLst>
              <a:ext uri="{FF2B5EF4-FFF2-40B4-BE49-F238E27FC236}">
                <a16:creationId xmlns:a16="http://schemas.microsoft.com/office/drawing/2014/main" id="{CBF5AB09-57E7-479E-A6F8-2314B8245116}"/>
              </a:ext>
            </a:extLst>
          </p:cNvPr>
          <p:cNvPicPr>
            <a:picLocks noChangeAspect="1"/>
          </p:cNvPicPr>
          <p:nvPr/>
        </p:nvPicPr>
        <p:blipFill>
          <a:blip r:embed="rId3"/>
          <a:stretch>
            <a:fillRect/>
          </a:stretch>
        </p:blipFill>
        <p:spPr>
          <a:xfrm>
            <a:off x="5037952" y="1857600"/>
            <a:ext cx="3126848" cy="1677600"/>
          </a:xfrm>
          <a:prstGeom prst="rect">
            <a:avLst/>
          </a:prstGeom>
          <a:ln>
            <a:solidFill>
              <a:schemeClr val="bg1">
                <a:lumMod val="75000"/>
              </a:schemeClr>
            </a:solidFill>
          </a:ln>
        </p:spPr>
      </p:pic>
    </p:spTree>
    <p:extLst>
      <p:ext uri="{BB962C8B-B14F-4D97-AF65-F5344CB8AC3E}">
        <p14:creationId xmlns:p14="http://schemas.microsoft.com/office/powerpoint/2010/main" val="3571666797"/>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2178</TotalTime>
  <Words>1051</Words>
  <Application>Microsoft Office PowerPoint</Application>
  <PresentationFormat>On-screen Show (16:9)</PresentationFormat>
  <Paragraphs>59</Paragraphs>
  <Slides>18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Average</vt:lpstr>
      <vt:lpstr>Montserrat</vt:lpstr>
      <vt:lpstr>Arial</vt:lpstr>
      <vt:lpstr>Lato</vt:lpstr>
      <vt:lpstr>Focus</vt:lpstr>
      <vt:lpstr>PowerPoint Presentation</vt:lpstr>
      <vt:lpstr>Presentation Order</vt:lpstr>
      <vt:lpstr>Team Roles</vt:lpstr>
      <vt:lpstr>Overview/Proposal</vt:lpstr>
      <vt:lpstr>Front End</vt:lpstr>
      <vt:lpstr>Front End - Log In</vt:lpstr>
      <vt:lpstr>On this page you are free to reset your password whenever you want. To accomplish this you’ll need your registered email address and new password.</vt:lpstr>
      <vt:lpstr>Here on the sign up page GroceryBuddy allows you to sign up for your personal account on the app. This will allow all your changes and modifications be yours and YOURS ONLY once you begin your GroceryBuddy journey.</vt:lpstr>
      <vt:lpstr>This home screen is your base of operations for your GroceryBuddy experience. Displayed across the middle to bottom portion of the screen, are the 7 days of the week in calendar format. Each day displays a list with a  max of 10 items you are free to add or remove. Items are found by searching them in the item look up bar located to the top left of the screen. You can log out at any time at the top right through the Profile menu.</vt:lpstr>
      <vt:lpstr>Front End - Sign Out</vt:lpstr>
      <vt:lpstr>We used bootstrap to develop the front end of the app. This allowed us to get a smooth front end done quickly without too much trouble. The most challenging part was designing the days with their lists. </vt:lpstr>
      <vt:lpstr>Back End</vt:lpstr>
      <vt:lpstr>We used primarily php and mysql to develop the back end of our app. For this stage of development, matching functionality to the designs of the front end was the biggest challenge.</vt:lpstr>
      <vt:lpstr>QA/Requirement Specifier &amp; Tech Writer </vt:lpstr>
      <vt:lpstr>QA-Use Case</vt:lpstr>
      <vt:lpstr>QA – Test Case</vt:lpstr>
      <vt:lpstr>Future Plans</vt:lpstr>
      <vt:lpstr>Closing -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Buddy By Group 1</dc:title>
  <dc:creator>Romaine Ewan</dc:creator>
  <cp:lastModifiedBy>Romaine Ewan</cp:lastModifiedBy>
  <cp:revision>57</cp:revision>
  <dcterms:modified xsi:type="dcterms:W3CDTF">2018-12-18T19:35:25Z</dcterms:modified>
</cp:coreProperties>
</file>